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Overpass Black"/>
      <p:bold r:id="rId25"/>
      <p:boldItalic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Open Sans SemiBold"/>
      <p:regular r:id="rId31"/>
      <p:bold r:id="rId32"/>
      <p:italic r:id="rId33"/>
      <p:boldItalic r:id="rId34"/>
    </p:embeddedFont>
    <p:embeddedFont>
      <p:font typeface="Josefin Sans"/>
      <p:regular r:id="rId35"/>
      <p:bold r:id="rId36"/>
      <p:italic r:id="rId37"/>
      <p:boldItalic r:id="rId38"/>
    </p:embeddedFont>
    <p:embeddedFont>
      <p:font typeface="Proxima Nova Semibold"/>
      <p:regular r:id="rId39"/>
      <p:bold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ProximaNovaSemibold-boldItalic.fntdata"/><Relationship Id="rId22" Type="http://schemas.openxmlformats.org/officeDocument/2006/relationships/font" Target="fonts/ProximaNova-bold.fntdata"/><Relationship Id="rId44" Type="http://schemas.openxmlformats.org/officeDocument/2006/relationships/font" Target="fonts/OpenSans-italic.fntdata"/><Relationship Id="rId21" Type="http://schemas.openxmlformats.org/officeDocument/2006/relationships/font" Target="fonts/ProximaNova-regular.fntdata"/><Relationship Id="rId43" Type="http://schemas.openxmlformats.org/officeDocument/2006/relationships/font" Target="fonts/OpenSans-bold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45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verpassBlack-boldItalic.fntdata"/><Relationship Id="rId25" Type="http://schemas.openxmlformats.org/officeDocument/2006/relationships/font" Target="fonts/OverpassBlack-bold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SemiBold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SemiBold-italic.fntdata"/><Relationship Id="rId10" Type="http://schemas.openxmlformats.org/officeDocument/2006/relationships/slide" Target="slides/slide5.xml"/><Relationship Id="rId32" Type="http://schemas.openxmlformats.org/officeDocument/2006/relationships/font" Target="fonts/OpenSansSemiBold-bold.fntdata"/><Relationship Id="rId13" Type="http://schemas.openxmlformats.org/officeDocument/2006/relationships/slide" Target="slides/slide8.xml"/><Relationship Id="rId35" Type="http://schemas.openxmlformats.org/officeDocument/2006/relationships/font" Target="fonts/JosefinSans-regular.fntdata"/><Relationship Id="rId12" Type="http://schemas.openxmlformats.org/officeDocument/2006/relationships/slide" Target="slides/slide7.xml"/><Relationship Id="rId34" Type="http://schemas.openxmlformats.org/officeDocument/2006/relationships/font" Target="fonts/OpenSans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JosefinSans-italic.fntdata"/><Relationship Id="rId14" Type="http://schemas.openxmlformats.org/officeDocument/2006/relationships/slide" Target="slides/slide9.xml"/><Relationship Id="rId36" Type="http://schemas.openxmlformats.org/officeDocument/2006/relationships/font" Target="fonts/JosefinSans-bold.fntdata"/><Relationship Id="rId17" Type="http://schemas.openxmlformats.org/officeDocument/2006/relationships/slide" Target="slides/slide12.xml"/><Relationship Id="rId39" Type="http://schemas.openxmlformats.org/officeDocument/2006/relationships/font" Target="fonts/ProximaNova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Josefi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af49a9d6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af49a9d6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d96fbb521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d96fbb52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[1]文章：/ptt &amp; paper/2003 Information categorization…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df98f7347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df98f7347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[1]文章：/ptt &amp; paper/2003 Information categorization…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d96fbb521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d96fbb52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首先，我們建立了門診檔的資料庫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第二，將門診資料先整理成 distance matrix的格式，以後進行資料分群，就會利用這個</a:t>
            </a:r>
            <a:r>
              <a:rPr lang="en">
                <a:solidFill>
                  <a:schemeClr val="dk1"/>
                </a:solidFill>
              </a:rPr>
              <a:t> 計算好的matrix 做KNN 或 cluster，所以返回速度就會比較快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d96fbb5214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d96fbb521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這份專題的技術性含量蠻低的，我覺得主要是苦力活，包括處理原始不齊全的資料跟統一診斷碼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a1fb274c5c_2_25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a1fb274c5c_2_25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11e5f6bbc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11e5f6bbc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df98f734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df98f734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df98f7347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df98f734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輸入病人的病，也就是診斷碼icd9，把與該疾病相關的共病展示給病人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af556faa5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af556faa5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註：其實沒用KNN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e4f053c4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e4f053c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df98f7347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df98f7347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df98f7347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df98f734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概念是(每項共病rank的差)*機率函數，機率函數是entropy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如果兩種疾病很相似，他們每一項共病的排名都很接近，距離就會很小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這個公式是詞頻分析用的跟作法，在詞頻分析的例子裡，the, and, to 之類的高頻率詞rank會最低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而我們的例子裡，最高頻率的共病，通常會是感冒, 頭痛之類的診斷，所以ㄧ樣給他低一點的rank，讓他不會對Distance影響太大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df98f7347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df98f7347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df98f7347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df98f7347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[1]文章：/ptt &amp; paper/2003 Information categorization…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0E0E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0E0E3"/>
        </a:solidFill>
      </p:bgPr>
    </p:bg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119" name="Google Shape;2119;p3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mc.nycu.edu.tw/dummy_name/index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8"/>
          <p:cNvSpPr txBox="1"/>
          <p:nvPr>
            <p:ph type="ctrTitle"/>
          </p:nvPr>
        </p:nvSpPr>
        <p:spPr>
          <a:xfrm>
            <a:off x="0" y="569150"/>
            <a:ext cx="8757600" cy="20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[第15組]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Comorbidity Analysis Based on the Health Insurance Research Database</a:t>
            </a:r>
            <a:endParaRPr sz="3000"/>
          </a:p>
        </p:txBody>
      </p:sp>
      <p:sp>
        <p:nvSpPr>
          <p:cNvPr id="2126" name="Google Shape;2126;p38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學生 : 0616086邱彥慈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指導教授 : 彭文志/楊智傑</a:t>
            </a:r>
            <a:endParaRPr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47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結果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47"/>
          <p:cNvSpPr txBox="1"/>
          <p:nvPr/>
        </p:nvSpPr>
        <p:spPr>
          <a:xfrm>
            <a:off x="1790138" y="421138"/>
            <a:ext cx="22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3" name="Google Shape;22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675" y="913750"/>
            <a:ext cx="4577226" cy="412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48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結果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48"/>
          <p:cNvSpPr txBox="1"/>
          <p:nvPr/>
        </p:nvSpPr>
        <p:spPr>
          <a:xfrm>
            <a:off x="1807763" y="421150"/>
            <a:ext cx="22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Association rules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Google Shape;2240;p48"/>
          <p:cNvSpPr txBox="1"/>
          <p:nvPr/>
        </p:nvSpPr>
        <p:spPr>
          <a:xfrm>
            <a:off x="3117625" y="1621850"/>
            <a:ext cx="677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401.9(本態性高血壓)  → 414.9(缺血性心臟病)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得到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401.9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的病人有</a:t>
            </a: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30%(confidence)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會得到缺血性心臟病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在所有資料當中，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401.9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和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414.9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一起發生的機率為</a:t>
            </a: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0.112%(support)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1" name="Google Shape;22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751625"/>
            <a:ext cx="2814450" cy="20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48"/>
          <p:cNvSpPr txBox="1"/>
          <p:nvPr/>
        </p:nvSpPr>
        <p:spPr>
          <a:xfrm>
            <a:off x="3162550" y="2756225"/>
            <a:ext cx="677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462(急性咽喉炎)  → 461.9(急性鼻竇炎)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48"/>
          <p:cNvSpPr txBox="1"/>
          <p:nvPr/>
        </p:nvSpPr>
        <p:spPr>
          <a:xfrm>
            <a:off x="3117625" y="3479525"/>
            <a:ext cx="677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463(急性扁桃腺炎)  → 461.9(急性鼻竇炎)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49"/>
          <p:cNvSpPr txBox="1"/>
          <p:nvPr/>
        </p:nvSpPr>
        <p:spPr>
          <a:xfrm>
            <a:off x="557150" y="29502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9" name="Google Shape;2249;p49"/>
          <p:cNvSpPr txBox="1"/>
          <p:nvPr/>
        </p:nvSpPr>
        <p:spPr>
          <a:xfrm>
            <a:off x="852975" y="1153375"/>
            <a:ext cx="6559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共病群可分成 發病前共病群 → 用前兆推論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發病後共病群 → 用日後的表現推論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建立1996~2013 年之健保資料 CD檔 資料庫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以共病組成計算距離，建立pre-computed distance matrix，方便日後進行共病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關聯性分析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建立視覺化平台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" sz="1100"/>
              <a:t>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50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p50"/>
          <p:cNvSpPr txBox="1"/>
          <p:nvPr/>
        </p:nvSpPr>
        <p:spPr>
          <a:xfrm>
            <a:off x="557151" y="1152175"/>
            <a:ext cx="7935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[1] A Visual Analysis Approach to Cohort Study of Electronic Patient Records. Chun-Fu Wang, Jianping Li,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Kwan-Liu Ma, Chih-Wei Huang, Yu-Chuan Li. In Proceedings of BIBM 2014; pp. 521-528.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[2] Yang, A. C. C., Peng, C. K., Yien, H. W., &amp; Goldberger, A. L. Information categorization approach to literary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authorship disputes. Physica A 2013: Statistical Mechanics and its Applications, 329(3), 473-483.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[3] Yang AC, Hseu SS, Yien HW, Goldberger AL, Peng CK. Linguistic analysis of the human heartbeat using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frequency and rank order statistics. Phys Rev Lett. 2003 Mar 14; 90(10):108103.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[4] Profiling phenome-wide associations: a population-based observational study Shabbir Syed-Abdul, Max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Moldovan, Phung-Anh Nguyen, Ruslan Enikeev, Wen- Shan Jian, Usman Iqbal, Min-Huei Hsu, Yu-Chuan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Li. Journal of the American Medical Informatics Association 2015, 22(4), 896-899.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[5] A probabilistic model for reducing medication errors: A sensitivity analysis using Electronic Health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Records data. Huang CY, Nguyen PA, Yang HC, Islam MM, Liang CW, Lee FP, Jack Li YC. Comput Methods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Programs Biomed 2019; 170: 31-38.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51"/>
          <p:cNvSpPr txBox="1"/>
          <p:nvPr/>
        </p:nvSpPr>
        <p:spPr>
          <a:xfrm>
            <a:off x="1647025" y="2212500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1C5F6F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5000">
              <a:solidFill>
                <a:srgbClr val="1C5F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52"/>
          <p:cNvSpPr txBox="1"/>
          <p:nvPr/>
        </p:nvSpPr>
        <p:spPr>
          <a:xfrm>
            <a:off x="737850" y="1076375"/>
            <a:ext cx="7653600" cy="24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C5F6F"/>
                </a:solidFill>
                <a:latin typeface="Calibri"/>
                <a:ea typeface="Calibri"/>
                <a:cs typeface="Calibri"/>
                <a:sym typeface="Calibri"/>
              </a:rPr>
              <a:t>2022/03/21註</a:t>
            </a:r>
            <a:endParaRPr sz="2000">
              <a:solidFill>
                <a:srgbClr val="1C5F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C5F6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1C5F6F"/>
                </a:solidFill>
                <a:latin typeface="Calibri"/>
                <a:ea typeface="Calibri"/>
                <a:cs typeface="Calibri"/>
                <a:sym typeface="Calibri"/>
              </a:rPr>
              <a:t>最近準備面試回來看自己的簡報QQ 順便寫給以後還會看這份的人....畢竟之前為了湊字數多打很多沒用的東西(抱歉</a:t>
            </a:r>
            <a:endParaRPr sz="2000">
              <a:solidFill>
                <a:srgbClr val="1C5F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C5F6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1C5F6F"/>
                </a:solidFill>
                <a:latin typeface="Calibri"/>
                <a:ea typeface="Calibri"/>
                <a:cs typeface="Calibri"/>
                <a:sym typeface="Calibri"/>
              </a:rPr>
              <a:t>其實重點整理就是 </a:t>
            </a:r>
            <a:endParaRPr sz="2000">
              <a:solidFill>
                <a:srgbClr val="1C5F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C5F6F"/>
                </a:solidFill>
                <a:latin typeface="Calibri"/>
                <a:ea typeface="Calibri"/>
                <a:cs typeface="Calibri"/>
                <a:sym typeface="Calibri"/>
              </a:rPr>
              <a:t>資料庫 &gt; 各種病的共病表 &gt; 用albert公式決定共病表相似度(共病表相似則相關), that’s it….(感覺超糞)</a:t>
            </a:r>
            <a:endParaRPr sz="2000">
              <a:solidFill>
                <a:srgbClr val="1C5F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9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目錄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39"/>
          <p:cNvSpPr txBox="1"/>
          <p:nvPr/>
        </p:nvSpPr>
        <p:spPr>
          <a:xfrm>
            <a:off x="706975" y="1398000"/>
            <a:ext cx="8012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(1) 問題 與 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解決方法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(2) 設計/實作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(3) 結果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(4) 結論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(5) 參考資料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40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問題 與 </a:t>
            </a: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解決方法</a:t>
            </a: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40"/>
          <p:cNvSpPr txBox="1"/>
          <p:nvPr/>
        </p:nvSpPr>
        <p:spPr>
          <a:xfrm>
            <a:off x="706975" y="1195850"/>
            <a:ext cx="80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80025" y="2120300"/>
            <a:ext cx="2780950" cy="27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40"/>
          <p:cNvSpPr/>
          <p:nvPr/>
        </p:nvSpPr>
        <p:spPr>
          <a:xfrm>
            <a:off x="5273525" y="733925"/>
            <a:ext cx="3279300" cy="1538700"/>
          </a:xfrm>
          <a:prstGeom prst="wedgeRoundRectCallout">
            <a:avLst>
              <a:gd fmla="val -35274" name="adj1"/>
              <a:gd fmla="val 78246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40"/>
          <p:cNvSpPr txBox="1"/>
          <p:nvPr/>
        </p:nvSpPr>
        <p:spPr>
          <a:xfrm>
            <a:off x="5495675" y="972275"/>
            <a:ext cx="2835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will happen to me if I‘m diagnosed with the disease?</a:t>
            </a:r>
            <a:endParaRPr sz="2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40"/>
          <p:cNvSpPr/>
          <p:nvPr/>
        </p:nvSpPr>
        <p:spPr>
          <a:xfrm>
            <a:off x="550525" y="1446950"/>
            <a:ext cx="3178200" cy="1395000"/>
          </a:xfrm>
          <a:prstGeom prst="wedgeRoundRectCallout">
            <a:avLst>
              <a:gd fmla="val 60242" name="adj1"/>
              <a:gd fmla="val 37928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40"/>
          <p:cNvSpPr txBox="1"/>
          <p:nvPr/>
        </p:nvSpPr>
        <p:spPr>
          <a:xfrm>
            <a:off x="874525" y="1503125"/>
            <a:ext cx="207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4" name="Google Shape;2144;p40"/>
          <p:cNvSpPr txBox="1"/>
          <p:nvPr/>
        </p:nvSpPr>
        <p:spPr>
          <a:xfrm>
            <a:off x="706975" y="1620350"/>
            <a:ext cx="3039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 will show you the statistics of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comorbidities related to your disease.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41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設計/實作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0" name="Google Shape;21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150" y="317500"/>
            <a:ext cx="835125" cy="13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p41"/>
          <p:cNvSpPr/>
          <p:nvPr/>
        </p:nvSpPr>
        <p:spPr>
          <a:xfrm>
            <a:off x="662700" y="1230775"/>
            <a:ext cx="1716475" cy="1206950"/>
          </a:xfrm>
          <a:prstGeom prst="flowChartMagneticDisk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41"/>
          <p:cNvSpPr txBox="1"/>
          <p:nvPr/>
        </p:nvSpPr>
        <p:spPr>
          <a:xfrm>
            <a:off x="730099" y="1723375"/>
            <a:ext cx="214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CD檔資料庫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p41"/>
          <p:cNvSpPr/>
          <p:nvPr/>
        </p:nvSpPr>
        <p:spPr>
          <a:xfrm>
            <a:off x="2715363" y="1687050"/>
            <a:ext cx="1716600" cy="18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41"/>
          <p:cNvSpPr txBox="1"/>
          <p:nvPr/>
        </p:nvSpPr>
        <p:spPr>
          <a:xfrm>
            <a:off x="2621213" y="1194450"/>
            <a:ext cx="22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Sql查詢 + 處理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5" name="Google Shape;21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25" y="609200"/>
            <a:ext cx="835125" cy="13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75" y="893875"/>
            <a:ext cx="835125" cy="13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41"/>
          <p:cNvSpPr txBox="1"/>
          <p:nvPr/>
        </p:nvSpPr>
        <p:spPr>
          <a:xfrm>
            <a:off x="6194450" y="1230775"/>
            <a:ext cx="28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多種疾病的共病表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8" name="Google Shape;21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825" y="2602275"/>
            <a:ext cx="1972843" cy="1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41"/>
          <p:cNvSpPr txBox="1"/>
          <p:nvPr/>
        </p:nvSpPr>
        <p:spPr>
          <a:xfrm>
            <a:off x="6504200" y="4388975"/>
            <a:ext cx="28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Distance matrix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p41"/>
          <p:cNvSpPr/>
          <p:nvPr/>
        </p:nvSpPr>
        <p:spPr>
          <a:xfrm rot="5401592">
            <a:off x="6874550" y="1419525"/>
            <a:ext cx="648000" cy="1388400"/>
          </a:xfrm>
          <a:prstGeom prst="bentArrow">
            <a:avLst>
              <a:gd fmla="val 13187" name="adj1"/>
              <a:gd fmla="val 25000" name="adj2"/>
              <a:gd fmla="val 25000" name="adj3"/>
              <a:gd fmla="val 43750" name="adj4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41"/>
          <p:cNvSpPr/>
          <p:nvPr/>
        </p:nvSpPr>
        <p:spPr>
          <a:xfrm flipH="1">
            <a:off x="4942327" y="3816000"/>
            <a:ext cx="1388700" cy="18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41"/>
          <p:cNvSpPr txBox="1"/>
          <p:nvPr/>
        </p:nvSpPr>
        <p:spPr>
          <a:xfrm>
            <a:off x="3529823" y="2707800"/>
            <a:ext cx="243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Hierarchy cluster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Association rules 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41"/>
          <p:cNvSpPr/>
          <p:nvPr/>
        </p:nvSpPr>
        <p:spPr>
          <a:xfrm flipH="1">
            <a:off x="2141127" y="3816000"/>
            <a:ext cx="1388700" cy="18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41"/>
          <p:cNvSpPr txBox="1"/>
          <p:nvPr/>
        </p:nvSpPr>
        <p:spPr>
          <a:xfrm>
            <a:off x="958694" y="3412175"/>
            <a:ext cx="125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共病查詢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平台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42"/>
          <p:cNvSpPr txBox="1"/>
          <p:nvPr/>
        </p:nvSpPr>
        <p:spPr>
          <a:xfrm>
            <a:off x="590000" y="3705213"/>
            <a:ext cx="511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KNN = NearestNeighbors(metric='precomputed')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0" name="Google Shape;2170;p42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1" name="Google Shape;21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963" y="1713275"/>
            <a:ext cx="835125" cy="13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350" y="1671837"/>
            <a:ext cx="835125" cy="13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725" y="1713125"/>
            <a:ext cx="835125" cy="13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42"/>
          <p:cNvSpPr txBox="1"/>
          <p:nvPr/>
        </p:nvSpPr>
        <p:spPr>
          <a:xfrm>
            <a:off x="6504200" y="1230775"/>
            <a:ext cx="28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Albert的公式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5" name="Google Shape;21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825" y="2602275"/>
            <a:ext cx="1972843" cy="17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42"/>
          <p:cNvSpPr txBox="1"/>
          <p:nvPr/>
        </p:nvSpPr>
        <p:spPr>
          <a:xfrm>
            <a:off x="6504200" y="4388975"/>
            <a:ext cx="28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Distance matrix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p42"/>
          <p:cNvSpPr/>
          <p:nvPr/>
        </p:nvSpPr>
        <p:spPr>
          <a:xfrm rot="5401592">
            <a:off x="6240050" y="785025"/>
            <a:ext cx="648000" cy="2657400"/>
          </a:xfrm>
          <a:prstGeom prst="bentArrow">
            <a:avLst>
              <a:gd fmla="val 13187" name="adj1"/>
              <a:gd fmla="val 25000" name="adj2"/>
              <a:gd fmla="val 25000" name="adj3"/>
              <a:gd fmla="val 43750" name="adj4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42"/>
          <p:cNvSpPr txBox="1"/>
          <p:nvPr/>
        </p:nvSpPr>
        <p:spPr>
          <a:xfrm>
            <a:off x="6194444" y="2602275"/>
            <a:ext cx="1258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Google Shape;2179;p42"/>
          <p:cNvSpPr txBox="1"/>
          <p:nvPr/>
        </p:nvSpPr>
        <p:spPr>
          <a:xfrm>
            <a:off x="2927444" y="1119025"/>
            <a:ext cx="125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42"/>
          <p:cNvSpPr txBox="1"/>
          <p:nvPr/>
        </p:nvSpPr>
        <p:spPr>
          <a:xfrm>
            <a:off x="6728830" y="2241875"/>
            <a:ext cx="241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B C,..............Z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p42"/>
          <p:cNvSpPr/>
          <p:nvPr/>
        </p:nvSpPr>
        <p:spPr>
          <a:xfrm flipH="1">
            <a:off x="4565377" y="3522825"/>
            <a:ext cx="1388700" cy="18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42"/>
          <p:cNvSpPr txBox="1"/>
          <p:nvPr/>
        </p:nvSpPr>
        <p:spPr>
          <a:xfrm>
            <a:off x="4086719" y="1119038"/>
            <a:ext cx="125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p42"/>
          <p:cNvSpPr txBox="1"/>
          <p:nvPr/>
        </p:nvSpPr>
        <p:spPr>
          <a:xfrm>
            <a:off x="1669244" y="1118950"/>
            <a:ext cx="125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42"/>
          <p:cNvSpPr txBox="1"/>
          <p:nvPr/>
        </p:nvSpPr>
        <p:spPr>
          <a:xfrm>
            <a:off x="590007" y="3384150"/>
            <a:ext cx="2877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網站根據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輸入 A: 回應BC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5" name="Google Shape;2185;p42"/>
          <p:cNvSpPr txBox="1"/>
          <p:nvPr/>
        </p:nvSpPr>
        <p:spPr>
          <a:xfrm>
            <a:off x="411044" y="1653225"/>
            <a:ext cx="125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共病表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6" name="Google Shape;2186;p42"/>
          <p:cNvSpPr txBox="1"/>
          <p:nvPr/>
        </p:nvSpPr>
        <p:spPr>
          <a:xfrm>
            <a:off x="411050" y="248975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0715新增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43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設計/實作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2" name="Google Shape;2192;p43"/>
          <p:cNvPicPr preferRelativeResize="0"/>
          <p:nvPr/>
        </p:nvPicPr>
        <p:blipFill rotWithShape="1">
          <a:blip r:embed="rId3">
            <a:alphaModFix/>
          </a:blip>
          <a:srcRect b="12337" l="12679" r="43219" t="35339"/>
          <a:stretch/>
        </p:blipFill>
        <p:spPr>
          <a:xfrm>
            <a:off x="2976200" y="1658175"/>
            <a:ext cx="2639076" cy="24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43"/>
          <p:cNvSpPr txBox="1"/>
          <p:nvPr/>
        </p:nvSpPr>
        <p:spPr>
          <a:xfrm>
            <a:off x="2900856" y="4428775"/>
            <a:ext cx="33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Distance matrix 示意圖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p43"/>
          <p:cNvSpPr/>
          <p:nvPr/>
        </p:nvSpPr>
        <p:spPr>
          <a:xfrm>
            <a:off x="3719400" y="3437200"/>
            <a:ext cx="258300" cy="24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5" name="Google Shape;2195;p43"/>
          <p:cNvCxnSpPr>
            <a:endCxn id="2194" idx="1"/>
          </p:cNvCxnSpPr>
          <p:nvPr/>
        </p:nvCxnSpPr>
        <p:spPr>
          <a:xfrm>
            <a:off x="2156400" y="3560800"/>
            <a:ext cx="15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6" name="Google Shape;2196;p43"/>
          <p:cNvCxnSpPr>
            <a:stCxn id="2197" idx="2"/>
            <a:endCxn id="2194" idx="0"/>
          </p:cNvCxnSpPr>
          <p:nvPr/>
        </p:nvCxnSpPr>
        <p:spPr>
          <a:xfrm>
            <a:off x="3848550" y="1500800"/>
            <a:ext cx="0" cy="19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7" name="Google Shape;2197;p43"/>
          <p:cNvSpPr txBox="1"/>
          <p:nvPr/>
        </p:nvSpPr>
        <p:spPr>
          <a:xfrm>
            <a:off x="3146700" y="792800"/>
            <a:ext cx="1403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250.0 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(糖尿病)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p43"/>
          <p:cNvSpPr txBox="1"/>
          <p:nvPr/>
        </p:nvSpPr>
        <p:spPr>
          <a:xfrm>
            <a:off x="1179475" y="3206788"/>
            <a:ext cx="1403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401.9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高血壓)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44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設計/實作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4" name="Google Shape;2204;p44"/>
          <p:cNvSpPr txBox="1"/>
          <p:nvPr/>
        </p:nvSpPr>
        <p:spPr>
          <a:xfrm>
            <a:off x="3974300" y="2656700"/>
            <a:ext cx="48189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p1(wk)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 wk在T1的出現頻率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p2(wk)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 wk在T2的出現頻率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Σ entropy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 p1(wk) ) + </a:t>
            </a: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Σ entropy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 p2(wk) ) 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5" name="Google Shape;2205;p4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131412" y="1990350"/>
            <a:ext cx="5085438" cy="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44"/>
          <p:cNvPicPr preferRelativeResize="0"/>
          <p:nvPr/>
        </p:nvPicPr>
        <p:blipFill rotWithShape="1">
          <a:blip r:embed="rId4">
            <a:alphaModFix amt="91000"/>
          </a:blip>
          <a:srcRect b="0" l="0" r="1951" t="0"/>
          <a:stretch/>
        </p:blipFill>
        <p:spPr>
          <a:xfrm>
            <a:off x="348125" y="1640375"/>
            <a:ext cx="3783275" cy="7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44"/>
          <p:cNvSpPr txBox="1"/>
          <p:nvPr/>
        </p:nvSpPr>
        <p:spPr>
          <a:xfrm>
            <a:off x="280350" y="2732900"/>
            <a:ext cx="36687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R1(wk)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T1中wk的頻率排名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N12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 T1, T2 共同共病數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wk</a:t>
            </a: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: 共同的共病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2823338" y="421150"/>
            <a:ext cx="22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Distance 公式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5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設計/實作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Google Shape;2214;p45"/>
          <p:cNvSpPr txBox="1"/>
          <p:nvPr/>
        </p:nvSpPr>
        <p:spPr>
          <a:xfrm>
            <a:off x="813088" y="1726313"/>
            <a:ext cx="22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Google Shape;2215;p45"/>
          <p:cNvSpPr txBox="1"/>
          <p:nvPr/>
        </p:nvSpPr>
        <p:spPr>
          <a:xfrm>
            <a:off x="1808150" y="1764863"/>
            <a:ext cx="696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KNN = NearestNeighbors(metric='precomputed')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6" name="Google Shape;2216;p45"/>
          <p:cNvSpPr txBox="1"/>
          <p:nvPr/>
        </p:nvSpPr>
        <p:spPr>
          <a:xfrm>
            <a:off x="1808150" y="2618163"/>
            <a:ext cx="718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clusters = sch.linkage(Condensed_Distance_matrix)</a:t>
            </a:r>
            <a:endParaRPr sz="1500">
              <a:solidFill>
                <a:schemeClr val="dk2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7" name="Google Shape;2217;p45"/>
          <p:cNvSpPr txBox="1"/>
          <p:nvPr/>
        </p:nvSpPr>
        <p:spPr>
          <a:xfrm>
            <a:off x="813088" y="2579613"/>
            <a:ext cx="22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Google Shape;2218;p45"/>
          <p:cNvSpPr txBox="1"/>
          <p:nvPr/>
        </p:nvSpPr>
        <p:spPr>
          <a:xfrm>
            <a:off x="2673050" y="3672325"/>
            <a:ext cx="61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association_rules = apriori(dataset)</a:t>
            </a:r>
            <a:endParaRPr sz="1500">
              <a:solidFill>
                <a:schemeClr val="dk2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9" name="Google Shape;2219;p45"/>
          <p:cNvSpPr txBox="1"/>
          <p:nvPr/>
        </p:nvSpPr>
        <p:spPr>
          <a:xfrm>
            <a:off x="707188" y="3672325"/>
            <a:ext cx="22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Association rules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6"/>
          <p:cNvSpPr txBox="1"/>
          <p:nvPr/>
        </p:nvSpPr>
        <p:spPr>
          <a:xfrm>
            <a:off x="557150" y="317500"/>
            <a:ext cx="5998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結果</a:t>
            </a:r>
            <a:endParaRPr b="1"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p46"/>
          <p:cNvSpPr txBox="1"/>
          <p:nvPr/>
        </p:nvSpPr>
        <p:spPr>
          <a:xfrm>
            <a:off x="1778913" y="421138"/>
            <a:ext cx="22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Google Shape;2226;p46"/>
          <p:cNvSpPr txBox="1"/>
          <p:nvPr/>
        </p:nvSpPr>
        <p:spPr>
          <a:xfrm>
            <a:off x="1778925" y="1845475"/>
            <a:ext cx="731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https://dmc.nycu.edu.tw/dummy_name/index.php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